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318" r:id="rId3"/>
    <p:sldId id="294" r:id="rId4"/>
    <p:sldId id="311" r:id="rId5"/>
    <p:sldId id="367" r:id="rId6"/>
    <p:sldId id="341" r:id="rId7"/>
    <p:sldId id="298" r:id="rId8"/>
    <p:sldId id="287" r:id="rId9"/>
    <p:sldId id="319" r:id="rId10"/>
    <p:sldId id="337" r:id="rId11"/>
    <p:sldId id="383" r:id="rId12"/>
    <p:sldId id="310" r:id="rId13"/>
    <p:sldId id="299" r:id="rId14"/>
    <p:sldId id="260" r:id="rId15"/>
    <p:sldId id="329" r:id="rId16"/>
    <p:sldId id="361" r:id="rId17"/>
    <p:sldId id="321" r:id="rId18"/>
    <p:sldId id="362" r:id="rId19"/>
    <p:sldId id="326" r:id="rId20"/>
    <p:sldId id="384" r:id="rId21"/>
    <p:sldId id="385" r:id="rId22"/>
    <p:sldId id="386" r:id="rId23"/>
    <p:sldId id="37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4794F2-836F-4489-8BC6-B3BDF9B9D3BB}" type="datetimeFigureOut">
              <a:rPr lang="ru-RU"/>
              <a:pPr>
                <a:defRPr/>
              </a:pPr>
              <a:t>11.02.2023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63AA6E-8F1E-4863-B398-77AB7E830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70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88FB-3861-44A9-9BB5-BB402D4CED84}" type="datetime1">
              <a:rPr lang="ru-RU"/>
              <a:pPr>
                <a:defRPr/>
              </a:pPr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C10A-6AE8-48C7-8269-1B267B101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06750-55F6-46AC-B55C-4941585236AA}" type="datetime1">
              <a:rPr lang="ru-RU"/>
              <a:pPr>
                <a:defRPr/>
              </a:pPr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FB16-4351-415F-8DD8-F8A608459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1580-DFDE-4F56-8CF1-57BBAC2D7E4B}" type="datetime1">
              <a:rPr lang="ru-RU"/>
              <a:pPr>
                <a:defRPr/>
              </a:pPr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BF82-2D3D-44BA-ACB9-0E96EFEE4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E5DC-5974-4122-9781-886622431D05}" type="datetime1">
              <a:rPr lang="ru-RU"/>
              <a:pPr>
                <a:defRPr/>
              </a:pPr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F83D-A3EC-468B-BB07-FB3183C7F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076E-55A6-4E27-979B-F395B7D321D5}" type="datetime1">
              <a:rPr lang="ru-RU"/>
              <a:pPr>
                <a:defRPr/>
              </a:pPr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BB55-507F-4157-B6F8-FA41CF456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64CC-3D9E-4C74-B036-F01116F4E9EA}" type="datetime1">
              <a:rPr lang="ru-RU"/>
              <a:pPr>
                <a:defRPr/>
              </a:pPr>
              <a:t>11.02.2023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F89B4-01D8-4181-B3A3-610BB5EEE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975E2-682E-4B63-BF4B-CAF4413AC63A}" type="datetime1">
              <a:rPr lang="ru-RU"/>
              <a:pPr>
                <a:defRPr/>
              </a:pPr>
              <a:t>11.02.2023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A894-E133-4186-9786-BE38E8002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093C4-B56B-40A6-A27F-FC34A0E066AA}" type="datetime1">
              <a:rPr lang="ru-RU"/>
              <a:pPr>
                <a:defRPr/>
              </a:pPr>
              <a:t>11.02.2023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D3C2-3B69-46AD-9F60-7587E3294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367DC-190D-4B32-9EE4-C01565F1959B}" type="datetime1">
              <a:rPr lang="ru-RU"/>
              <a:pPr>
                <a:defRPr/>
              </a:pPr>
              <a:t>11.02.2023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7839-2BEF-4C89-A73D-E84820229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B01EE-70D6-48E1-AFB2-DB5F3D238442}" type="datetime1">
              <a:rPr lang="ru-RU"/>
              <a:pPr>
                <a:defRPr/>
              </a:pPr>
              <a:t>11.02.2023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76B63-53FB-4FB0-9A53-6B8C8A4FA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2DAC1-FCBB-4056-B578-53A59BC84C3D}" type="datetime1">
              <a:rPr lang="ru-RU"/>
              <a:pPr>
                <a:defRPr/>
              </a:pPr>
              <a:t>11.02.2023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66ED-94BB-4FAB-8D47-BE5717703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6EC9D2-24F8-463A-848D-BA07253D9580}" type="datetime1">
              <a:rPr lang="ru-RU"/>
              <a:pPr>
                <a:defRPr/>
              </a:pPr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4C361A-F4A2-4BA5-8734-B933DB537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85918" y="2428868"/>
            <a:ext cx="5715000" cy="1857375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День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православной книги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42852"/>
            <a:ext cx="8643998" cy="650085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928670"/>
            <a:ext cx="2428892" cy="1285884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6642556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4077072"/>
            <a:ext cx="336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Разработала: воспитатель МКДОУ д/с №8 Прищепа В.А.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000232" y="4456821"/>
            <a:ext cx="64294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первые День православной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книги отмечался в России </a:t>
            </a: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14 марта 2010 года.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праздник, который стал ежегодным, был учреждён Священным Синодом Русской православной Церкви по инициативе Патриарха Московского и всея Руси Кирилла и приурочен к дате выпуска первой печатной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ниги.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tevedom.ru/upload/medialibrary/2dc/pic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500042"/>
            <a:ext cx="6480000" cy="3888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5357826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Так выглядел первый печатный станок Ивана Фёдорова. </a:t>
            </a:r>
          </a:p>
        </p:txBody>
      </p:sp>
      <p:pic>
        <p:nvPicPr>
          <p:cNvPr id="5" name="Picture 4" descr="http://festival.1september.ru/articles/519691/img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642918"/>
            <a:ext cx="5508000" cy="4312751"/>
          </a:xfrm>
          <a:prstGeom prst="rect">
            <a:avLst/>
          </a:prstGeom>
          <a:noFill/>
          <a:ln w="53975" cmpd="tri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857364"/>
            <a:ext cx="3000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Ещё год печатали книгу, и вот 1 (14) марта 1564 года она наконец увидела свет. Это событие произошло более 450 лет назад.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3186" name="Picture 2" descr="&amp;Scy;&amp;ucy;&amp;dcy;&amp;softcy;&amp;bcy;&amp;acy; &amp;kcy;&amp;ncy;&amp;icy;&amp;gcy;&amp;ocy;&amp;pcy;&amp;iecy;&amp;chcy;&amp;acy;&amp;tcy;&amp;ncy;&amp;icy;&amp;kcy;&amp;acy; &amp;Icy;&amp;vcy;&amp;acy;&amp;ncy;&amp;acy; &amp;Fcy;&amp;iocy;&amp;dcy;&amp;ocy;&amp;rcy;&amp;ocy;&amp;vcy;&amp;acy; - &amp;Scy;&amp;lcy;&amp;acy;&amp;vcy;&amp;yacy;&amp;ncy;&amp;scy;&amp;kcy;&amp;acy;&amp;yacy; &amp;kcy;&amp;ucy;&amp;lcy;&amp;softcy;&amp;tcy;&amp;ucy;&amp;rcy;&amp;acy;"/>
          <p:cNvPicPr>
            <a:picLocks noChangeAspect="1" noChangeArrowheads="1"/>
          </p:cNvPicPr>
          <p:nvPr/>
        </p:nvPicPr>
        <p:blipFill>
          <a:blip r:embed="rId2" cstate="print"/>
          <a:srcRect r="90"/>
          <a:stretch>
            <a:fillRect/>
          </a:stretch>
        </p:blipFill>
        <p:spPr bwMode="auto">
          <a:xfrm>
            <a:off x="4286248" y="642918"/>
            <a:ext cx="4201200" cy="52507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59395" name="Picture 3" descr="http://www.publiclibrary.ru/readers/kaleidoskop/images-kaleidoskop/Fedorov-Ivan-04-izdanij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071546"/>
            <a:ext cx="3747600" cy="42562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2357430"/>
            <a:ext cx="3143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Первая напечатанная книга называлась «Апостол».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Её появление и принято считать датой начала книгопечатания на Руси.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357298"/>
            <a:ext cx="5500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      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Что такое православная книга       в наше время? 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88066" name="Picture 2" descr="http://cs406527.vk.me/v406527230/9bcf/R5Sypc0eli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72443"/>
            <a:ext cx="8006400" cy="56712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6148" name="Picture 4" descr="http://www.blagochestie.ru/images/items/000-001-045-big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71480"/>
            <a:ext cx="2070000" cy="308233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572132" y="1428736"/>
            <a:ext cx="2928958" cy="40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Эт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 книги пользовалась большой популярностью до революции. В них Священная История, т. е. библейские события Ветхого и Нового Заветов, изложена просто и доходчиво — так, чтобы дети понимали Библию и читали ее с удовольствием уже с раннего возраста.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7" name="Picture 6" descr="http://books.iqbuy.ru/img/books/9785/93/94/30/03/9785939430036-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2000240"/>
            <a:ext cx="1976400" cy="2806488"/>
          </a:xfrm>
          <a:prstGeom prst="rect">
            <a:avLst/>
          </a:prstGeom>
          <a:noFill/>
        </p:spPr>
      </p:pic>
      <p:pic>
        <p:nvPicPr>
          <p:cNvPr id="1026" name="Picture 2" descr="&amp;Mcy;&amp;ocy;&amp;yacy; &amp;pcy;&amp;iecy;&amp;rcy;&amp;vcy;&amp;acy;&amp;yacy; &amp;Scy;&amp;vcy;&amp;yacy;&amp;shchcy;&amp;iecy;&amp;ncy;&amp;ncy;&amp;acy;&amp;yacy; &amp;Icy;&amp;scy;&amp;tcy;&amp;ocy;&amp;rcy;&amp;icy;&amp;yacy; &amp;vcy; &amp;rcy;&amp;acy;&amp;scy;&amp;scy;&amp;kcy;&amp;acy;&amp;zcy;&amp;acy;&amp;khcy; &amp;dcy;&amp;lcy;&amp;yacy; &amp;dcy;&amp;iecy;&amp;tcy;&amp;iecy;&amp;jcy; &amp;Pcy;.&amp;Ncy;. &amp;Vcy;&amp;ocy;&amp;zcy;&amp;dcy;&amp;vcy;&amp;icy;&amp;zhcy;&amp;iecy;&amp;ncy;&amp;scy;&amp;kcy;&amp;ocy;&amp;gcy;&amp;o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3500438"/>
            <a:ext cx="1998000" cy="267299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285984" y="4576385"/>
            <a:ext cx="578647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Добро  и зло, любовь и прощение, милосердие и забота о ближних  - вот что составляет содержание православных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книг. Евангельская тематика всегда присутствовала в произведениях многих русских писателей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9882" name="Picture 10" descr="http://akniga.org/uploads/posts/2012-06/1340909564_knigi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642918"/>
            <a:ext cx="6814800" cy="352453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blagovest-moskva.ru/upload/119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1928802"/>
            <a:ext cx="2664000" cy="3840679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4098" name="Picture 2" descr="http://www.bookin.org.ru/book/24289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2500306"/>
            <a:ext cx="2556000" cy="3672001"/>
          </a:xfrm>
          <a:prstGeom prst="rect">
            <a:avLst/>
          </a:prstGeom>
          <a:noFill/>
        </p:spPr>
      </p:pic>
      <p:pic>
        <p:nvPicPr>
          <p:cNvPr id="4104" name="Picture 8" descr="http://my-shop.ru/_files/product/2/164/16325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714356"/>
            <a:ext cx="2480400" cy="323692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6642556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4994" name="Picture 2" descr="http://mmedia.ozon.ru/multimedia/books_covers/10042142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2160000" cy="3170073"/>
          </a:xfrm>
          <a:prstGeom prst="rect">
            <a:avLst/>
          </a:prstGeom>
          <a:noFill/>
        </p:spPr>
      </p:pic>
      <p:pic>
        <p:nvPicPr>
          <p:cNvPr id="84998" name="Picture 6" descr="http://auto.ur.ru/img/books_covers/10042142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1142984"/>
            <a:ext cx="2160000" cy="3181517"/>
          </a:xfrm>
          <a:prstGeom prst="rect">
            <a:avLst/>
          </a:prstGeom>
          <a:noFill/>
        </p:spPr>
      </p:pic>
      <p:pic>
        <p:nvPicPr>
          <p:cNvPr id="85000" name="Picture 8" descr="http://my-shop.ru/_files/product/2/165/16421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2214554"/>
            <a:ext cx="2160000" cy="2959201"/>
          </a:xfrm>
          <a:prstGeom prst="rect">
            <a:avLst/>
          </a:prstGeom>
          <a:noFill/>
        </p:spPr>
      </p:pic>
      <p:pic>
        <p:nvPicPr>
          <p:cNvPr id="84996" name="Picture 4" descr="http://neyglamp.ru/product_images/original/647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3071810"/>
            <a:ext cx="2160000" cy="319304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980728"/>
            <a:ext cx="93583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чудо на земле с названьем дивным – книга!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Великой красоты и сложности предел,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Животворящий сплав прошедшего и мига,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Фундамент для грядущих добрых дел.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 descr="http://chudomama.com/purchases/uploads/c0a/dbd/f9e922926fe927b9482c46e1d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2928934"/>
            <a:ext cx="2862000" cy="31055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6642556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IMG20220314092051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97" y="620688"/>
            <a:ext cx="7684835" cy="577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364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6642556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Рисунок 9" descr="IMG20220314094511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6" t="18384"/>
          <a:stretch>
            <a:fillRect/>
          </a:stretch>
        </p:blipFill>
        <p:spPr bwMode="auto">
          <a:xfrm>
            <a:off x="620367" y="620688"/>
            <a:ext cx="809383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4222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6642556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4" name="Picture 2" descr="IMG20220314091954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0" y="742980"/>
            <a:ext cx="382397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G20220203153046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21" y="742980"/>
            <a:ext cx="388861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79426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23</a:t>
            </a:fld>
            <a:endParaRPr lang="ru-RU"/>
          </a:p>
        </p:txBody>
      </p:sp>
      <p:pic>
        <p:nvPicPr>
          <p:cNvPr id="2050" name="Picture 2" descr="&amp;Dcy;&amp;iecy;&amp;ncy;&amp;softcy; &amp;pcy;&amp;rcy;&amp;acy;&amp;vcy;&amp;ocy;&amp;scy;&amp;lcy;&amp;acy;&amp;vcy;&amp;ncy;&amp;ocy;&amp;jcy; &amp;kcy;&amp;ncy;&amp;icy;&amp;g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642918"/>
            <a:ext cx="8424000" cy="5265000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Новая папка\88280098_Romashkisvech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86322"/>
            <a:ext cx="3916800" cy="1305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500298" y="5063833"/>
            <a:ext cx="51435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Живет книга уже несколько тысячелетий, но не всегда она была такой, какой мы видим её сейчас.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73730" name="Picture 2" descr="http://static.diary.ru/userdir/1/4/1/1/1411521/579448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500042"/>
            <a:ext cx="5900400" cy="44253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428736"/>
            <a:ext cx="628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История </a:t>
            </a:r>
          </a:p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книги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0418" name="Picture 2" descr="http://dreamworlds.ru/uploads/posts/2010-05/thumbs/1274972231_image100945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2143116"/>
            <a:ext cx="3114675" cy="38862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915816" y="5085184"/>
            <a:ext cx="5214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Первые славянские книги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были рукописными. Создавали их в тиши святых обителей монахи. </a:t>
            </a:r>
          </a:p>
        </p:txBody>
      </p:sp>
      <p:sp>
        <p:nvSpPr>
          <p:cNvPr id="82946" name="AutoShape 2" descr="78ce56ae5fa75ac85e3ab5e321d88a9d (148x62, 13Kb)"/>
          <p:cNvSpPr>
            <a:spLocks noChangeAspect="1" noChangeArrowheads="1"/>
          </p:cNvSpPr>
          <p:nvPr/>
        </p:nvSpPr>
        <p:spPr bwMode="auto">
          <a:xfrm>
            <a:off x="155575" y="-280988"/>
            <a:ext cx="1409700" cy="590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948" name="AutoShape 4" descr="78ce56ae5fa75ac85e3ab5e321d88a9d (148x62, 13Kb)"/>
          <p:cNvSpPr>
            <a:spLocks noChangeAspect="1" noChangeArrowheads="1"/>
          </p:cNvSpPr>
          <p:nvPr/>
        </p:nvSpPr>
        <p:spPr bwMode="auto">
          <a:xfrm>
            <a:off x="155575" y="-280988"/>
            <a:ext cx="1409700" cy="590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" name="Picture 2" descr="xristianskaya-pritcha-monax-i-pervoistochnik (604x383, 213Kb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6507" y="596478"/>
            <a:ext cx="6704583" cy="433272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000100" y="3143248"/>
            <a:ext cx="3429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старательно выписывали каждую буковку. Заглавные буквы писали красными чернилами. </a:t>
            </a:r>
          </a:p>
        </p:txBody>
      </p:sp>
      <p:pic>
        <p:nvPicPr>
          <p:cNvPr id="99330" name="Picture 2" descr="&amp;Icy;&amp;gcy;&amp;rcy;&amp;acy; «&amp;Ncy;&amp;Acy;&amp;Zcy;&amp;Ocy;&amp;Vcy;&amp;Icy; &amp;Scy;&amp;Lcy;&amp;Ocy;&amp;Vcy;&amp;Ocy;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571480"/>
            <a:ext cx="3024000" cy="5443201"/>
          </a:xfrm>
          <a:prstGeom prst="rect">
            <a:avLst/>
          </a:prstGeom>
          <a:noFill/>
        </p:spPr>
      </p:pic>
      <p:pic>
        <p:nvPicPr>
          <p:cNvPr id="5" name="Picture 2" descr="78ce56ae5fa75ac85e3ab5e321d88a9d (148x62, 13Kb)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928670"/>
            <a:ext cx="3571200" cy="14960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5050" y="714356"/>
            <a:ext cx="2350895" cy="3903948"/>
          </a:xfrm>
          <a:prstGeom prst="roundRect">
            <a:avLst/>
          </a:prstGeom>
          <a:noFill/>
        </p:spPr>
      </p:pic>
      <p:pic>
        <p:nvPicPr>
          <p:cNvPr id="56324" name="Picture 4" descr="http://rud.exdat.com/pars_docs/tw_refs/722/721330/721330_html_m15f932aa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1344" y="714356"/>
            <a:ext cx="2900994" cy="3870926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4929198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Такие буквы назывались буквицами.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Буквица – первая прописная буква книги или главы в книге. Но буква не простая, а украшенная.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071670" y="4766101"/>
            <a:ext cx="6572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 благоговейно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люди относились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 книгам, в которых написано о Боге. Поэтому Библию, Евангелие, Псалтирь и Молитвослов  читают стоя, прежде осенив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себя крестным знамением.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06" name="Picture 2" descr="http://img0.liveinternet.ru/images/attach/c/7/94/171/94171816_Igor_Belkovski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500042"/>
            <a:ext cx="5608800" cy="4153160"/>
          </a:xfrm>
          <a:prstGeom prst="round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4751829"/>
            <a:ext cx="628654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День Православной Книги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первый праздник в череде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самых светлых и прекрасных весенних праздников: Благовещение, Пасха, День Победы, Неделя славянской письменности и культуры.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bogoslov.ru/data/2012/02/12/1236480670/7.jpg"/>
          <p:cNvPicPr>
            <a:picLocks noChangeAspect="1" noChangeArrowheads="1"/>
          </p:cNvPicPr>
          <p:nvPr/>
        </p:nvPicPr>
        <p:blipFill>
          <a:blip r:embed="rId2" cstate="email">
            <a:lum bright="-12000" contrast="13000"/>
          </a:blip>
          <a:srcRect/>
          <a:stretch>
            <a:fillRect/>
          </a:stretch>
        </p:blipFill>
        <p:spPr bwMode="auto">
          <a:xfrm>
            <a:off x="2357422" y="714356"/>
            <a:ext cx="5220000" cy="3776825"/>
          </a:xfrm>
          <a:prstGeom prst="round2DiagRect">
            <a:avLst/>
          </a:prstGeom>
          <a:noFill/>
          <a:ln w="60325" cmpd="thinThick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297</Words>
  <Application>Microsoft Office PowerPoint</Application>
  <PresentationFormat>Экран (4:3)</PresentationFormat>
  <Paragraphs>51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Comic Sans MS</vt:lpstr>
      <vt:lpstr>Monotype Corsiva</vt:lpstr>
      <vt:lpstr>Times New Roman</vt:lpstr>
      <vt:lpstr>литература 2</vt:lpstr>
      <vt:lpstr>День  православной книги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Aida_Alex</dc:creator>
  <cp:lastModifiedBy>user</cp:lastModifiedBy>
  <cp:revision>182</cp:revision>
  <dcterms:created xsi:type="dcterms:W3CDTF">2010-01-03T13:51:10Z</dcterms:created>
  <dcterms:modified xsi:type="dcterms:W3CDTF">2023-02-11T11:53:18Z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2572104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